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089005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7114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8647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0902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5132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0560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760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1283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000">
                <a:solidFill>
                  <a:schemeClr val="dk2"/>
                </a:solidFill>
              </a:rPr>
              <a:t>‹#›</a:t>
            </a:fld>
            <a:endParaRPr lang="en-GB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0" y="214900"/>
            <a:ext cx="8520600" cy="4699800"/>
          </a:xfrm>
          <a:prstGeom prst="rect">
            <a:avLst/>
          </a:prstGeom>
          <a:solidFill>
            <a:srgbClr val="00FF00"/>
          </a:solidFill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96200" y="214900"/>
            <a:ext cx="8520600" cy="4235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3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Welcome to the RWInc Workshop</a:t>
            </a:r>
          </a:p>
          <a:p>
            <a:pPr lvl="0">
              <a:spcBef>
                <a:spcPts val="0"/>
              </a:spcBef>
              <a:buNone/>
            </a:pP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1000" algn="l" rtl="0">
              <a:spcBef>
                <a:spcPts val="0"/>
              </a:spcBef>
              <a:buClr>
                <a:srgbClr val="000000"/>
              </a:buClr>
              <a:buSzPct val="100000"/>
              <a:buFont typeface="Comic Sans MS"/>
              <a:buChar char="●"/>
            </a:pPr>
            <a:r>
              <a:rPr lang="en-GB" sz="2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Brief explanation of what RWInc is and how it works.</a:t>
            </a:r>
          </a:p>
          <a:p>
            <a:pPr marL="457200" lvl="0" indent="-381000" algn="l" rtl="0">
              <a:spcBef>
                <a:spcPts val="0"/>
              </a:spcBef>
              <a:buClr>
                <a:srgbClr val="000000"/>
              </a:buClr>
              <a:buSzPct val="100000"/>
              <a:buFont typeface="Comic Sans MS"/>
              <a:buChar char="●"/>
            </a:pPr>
            <a:r>
              <a:rPr lang="en-GB" sz="2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Sample session- introducing a sound and blending.</a:t>
            </a:r>
          </a:p>
          <a:p>
            <a:pPr marL="457200" lvl="0" indent="-381000" algn="l" rtl="0">
              <a:spcBef>
                <a:spcPts val="0"/>
              </a:spcBef>
              <a:buClr>
                <a:srgbClr val="000000"/>
              </a:buClr>
              <a:buSzPct val="100000"/>
              <a:buFont typeface="Comic Sans MS"/>
              <a:buChar char="●"/>
            </a:pPr>
            <a:r>
              <a:rPr lang="en-GB" sz="2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Brief explanation of how you can support your child at home/home reading books.</a:t>
            </a:r>
          </a:p>
          <a:p>
            <a:pPr marL="457200" lvl="0" indent="-381000" algn="l">
              <a:spcBef>
                <a:spcPts val="0"/>
              </a:spcBef>
              <a:buClr>
                <a:srgbClr val="000000"/>
              </a:buClr>
              <a:buSzPct val="100000"/>
              <a:buFont typeface="Comic Sans MS"/>
              <a:buChar char="●"/>
            </a:pPr>
            <a:r>
              <a:rPr lang="en-GB" sz="2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 at resources/questions.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 sz="3000">
                <a:latin typeface="Comic Sans MS"/>
                <a:ea typeface="Comic Sans MS"/>
                <a:cs typeface="Comic Sans MS"/>
                <a:sym typeface="Comic Sans MS"/>
              </a:rPr>
              <a:t>What is RWInc?</a:t>
            </a:r>
          </a:p>
        </p:txBody>
      </p:sp>
      <p:sp>
        <p:nvSpPr>
          <p:cNvPr id="61" name="Shape 61"/>
          <p:cNvSpPr txBox="1"/>
          <p:nvPr/>
        </p:nvSpPr>
        <p:spPr>
          <a:xfrm>
            <a:off x="232350" y="445025"/>
            <a:ext cx="8354100" cy="427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800">
                <a:latin typeface="Comic Sans MS"/>
                <a:ea typeface="Comic Sans MS"/>
                <a:cs typeface="Comic Sans MS"/>
                <a:sym typeface="Comic Sans MS"/>
              </a:rPr>
              <a:t>We use RWInc in Foundation, Year 1 and Year 2 to support children to read and write. The children then follow the RWInc spelling sessions across the school.</a:t>
            </a:r>
          </a:p>
          <a:p>
            <a:pPr lvl="0">
              <a:spcBef>
                <a:spcPts val="0"/>
              </a:spcBef>
              <a:buNone/>
            </a:pP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0"/>
              </a:spcBef>
              <a:buNone/>
            </a:pP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0"/>
              </a:spcBef>
              <a:buNone/>
            </a:pPr>
            <a:r>
              <a:rPr lang="en-GB" sz="1800">
                <a:latin typeface="Comic Sans MS"/>
                <a:ea typeface="Comic Sans MS"/>
                <a:cs typeface="Comic Sans MS"/>
                <a:sym typeface="Comic Sans MS"/>
              </a:rPr>
              <a:t>Your child will learn to read in a very simple way.</a:t>
            </a:r>
            <a:br>
              <a:rPr lang="en-GB" sz="18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GB" sz="1800">
                <a:latin typeface="Comic Sans MS"/>
                <a:ea typeface="Comic Sans MS"/>
                <a:cs typeface="Comic Sans MS"/>
                <a:sym typeface="Comic Sans MS"/>
              </a:rPr>
              <a:t>He or she will learn to:</a:t>
            </a:r>
            <a:br>
              <a:rPr lang="en-GB" sz="18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GB" sz="1800">
                <a:latin typeface="Comic Sans MS"/>
                <a:ea typeface="Comic Sans MS"/>
                <a:cs typeface="Comic Sans MS"/>
                <a:sym typeface="Comic Sans MS"/>
              </a:rPr>
              <a:t>1. Read letters by their ‘sounds.’ See chart.</a:t>
            </a:r>
            <a:br>
              <a:rPr lang="en-GB" sz="18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GB" sz="1800">
                <a:latin typeface="Comic Sans MS"/>
                <a:ea typeface="Comic Sans MS"/>
                <a:cs typeface="Comic Sans MS"/>
                <a:sym typeface="Comic Sans MS"/>
              </a:rPr>
              <a:t>2. Blend these sounds into words.</a:t>
            </a:r>
            <a:br>
              <a:rPr lang="en-GB" sz="18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GB" sz="1800">
                <a:latin typeface="Comic Sans MS"/>
                <a:ea typeface="Comic Sans MS"/>
                <a:cs typeface="Comic Sans MS"/>
                <a:sym typeface="Comic Sans MS"/>
              </a:rPr>
              <a:t>3. Read the words in a story.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4024" y="2348349"/>
            <a:ext cx="3068400" cy="150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3000">
                <a:latin typeface="Comic Sans MS"/>
                <a:ea typeface="Comic Sans MS"/>
                <a:cs typeface="Comic Sans MS"/>
                <a:sym typeface="Comic Sans MS"/>
              </a:rPr>
              <a:t>Meet Fred!</a:t>
            </a:r>
          </a:p>
          <a:p>
            <a:pPr lvl="0" algn="ctr">
              <a:spcBef>
                <a:spcPts val="0"/>
              </a:spcBef>
              <a:buNone/>
            </a:pP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Fred can only talk in sounds. We play games with Fred such as ‘Fred Says’ and ‘Little Green Fred had a Farm.’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0" y="2032427"/>
            <a:ext cx="4762500" cy="2628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 sz="3000">
                <a:latin typeface="Comic Sans MS"/>
                <a:ea typeface="Comic Sans MS"/>
                <a:cs typeface="Comic Sans MS"/>
                <a:sym typeface="Comic Sans MS"/>
              </a:rPr>
              <a:t>What do we do in a session?</a:t>
            </a:r>
          </a:p>
          <a:p>
            <a:pPr lvl="0">
              <a:spcBef>
                <a:spcPts val="0"/>
              </a:spcBef>
              <a:buNone/>
            </a:pP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0"/>
              </a:spcBef>
              <a:buNone/>
            </a:pPr>
            <a:r>
              <a:rPr lang="en-GB" sz="1800">
                <a:latin typeface="Comic Sans MS"/>
                <a:ea typeface="Comic Sans MS"/>
                <a:cs typeface="Comic Sans MS"/>
                <a:sym typeface="Comic Sans MS"/>
              </a:rPr>
              <a:t>Whole class- (Modelled by Mrs Watts)</a:t>
            </a:r>
          </a:p>
          <a:p>
            <a:pPr lvl="0">
              <a:spcBef>
                <a:spcPts val="0"/>
              </a:spcBef>
              <a:buNone/>
            </a:pPr>
            <a:r>
              <a:rPr lang="en-GB" sz="1800">
                <a:latin typeface="Comic Sans MS"/>
                <a:ea typeface="Comic Sans MS"/>
                <a:cs typeface="Comic Sans MS"/>
                <a:sym typeface="Comic Sans MS"/>
              </a:rPr>
              <a:t>Introduce a new sound.</a:t>
            </a:r>
          </a:p>
          <a:p>
            <a:pPr lvl="0">
              <a:spcBef>
                <a:spcPts val="0"/>
              </a:spcBef>
              <a:buNone/>
            </a:pPr>
            <a:r>
              <a:rPr lang="en-GB" sz="1800">
                <a:latin typeface="Comic Sans MS"/>
                <a:ea typeface="Comic Sans MS"/>
                <a:cs typeface="Comic Sans MS"/>
                <a:sym typeface="Comic Sans MS"/>
              </a:rPr>
              <a:t>Look at words that begin/end with the sound.</a:t>
            </a:r>
          </a:p>
          <a:p>
            <a:pPr lvl="0">
              <a:spcBef>
                <a:spcPts val="0"/>
              </a:spcBef>
              <a:buNone/>
            </a:pPr>
            <a:r>
              <a:rPr lang="en-GB" sz="1800">
                <a:latin typeface="Comic Sans MS"/>
                <a:ea typeface="Comic Sans MS"/>
                <a:cs typeface="Comic Sans MS"/>
                <a:sym typeface="Comic Sans MS"/>
              </a:rPr>
              <a:t>Review sounds we have learnt so far.</a:t>
            </a:r>
          </a:p>
          <a:p>
            <a:pPr lvl="0">
              <a:spcBef>
                <a:spcPts val="0"/>
              </a:spcBef>
              <a:buNone/>
            </a:pPr>
            <a:r>
              <a:rPr lang="en-GB" sz="1800">
                <a:latin typeface="Comic Sans MS"/>
                <a:ea typeface="Comic Sans MS"/>
                <a:cs typeface="Comic Sans MS"/>
                <a:sym typeface="Comic Sans MS"/>
              </a:rPr>
              <a:t>Fred talk words with that sound in them.</a:t>
            </a:r>
          </a:p>
          <a:p>
            <a:pPr lvl="0">
              <a:spcBef>
                <a:spcPts val="0"/>
              </a:spcBef>
              <a:buNone/>
            </a:pP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0"/>
              </a:spcBef>
              <a:buNone/>
            </a:pPr>
            <a:r>
              <a:rPr lang="en-GB" sz="1800">
                <a:latin typeface="Comic Sans MS"/>
                <a:ea typeface="Comic Sans MS"/>
                <a:cs typeface="Comic Sans MS"/>
                <a:sym typeface="Comic Sans MS"/>
              </a:rPr>
              <a:t>Small groups-</a:t>
            </a:r>
          </a:p>
          <a:p>
            <a:pPr lvl="0">
              <a:spcBef>
                <a:spcPts val="0"/>
              </a:spcBef>
              <a:buNone/>
            </a:pPr>
            <a:r>
              <a:rPr lang="en-GB" sz="1800">
                <a:latin typeface="Comic Sans MS"/>
                <a:ea typeface="Comic Sans MS"/>
                <a:cs typeface="Comic Sans MS"/>
                <a:sym typeface="Comic Sans MS"/>
              </a:rPr>
              <a:t>Write the sound, make and read words, learn to spell with Fred Fingers.</a:t>
            </a:r>
          </a:p>
          <a:p>
            <a:pPr lvl="0">
              <a:spcBef>
                <a:spcPts val="0"/>
              </a:spcBef>
              <a:buNone/>
            </a:pP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0"/>
              </a:spcBef>
              <a:buNone/>
            </a:pPr>
            <a:r>
              <a:rPr lang="en-GB" sz="1800">
                <a:latin typeface="Comic Sans MS"/>
                <a:ea typeface="Comic Sans MS"/>
                <a:cs typeface="Comic Sans MS"/>
                <a:sym typeface="Comic Sans MS"/>
              </a:rPr>
              <a:t>Use lots of praise and encouragement- Marshmallow claps, Honk horns, Round of a claws, Fireworks, Hip, hip, hooray and lots more!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501800" y="4914800"/>
            <a:ext cx="8520600" cy="1795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>
                <a:latin typeface="Comic Sans MS"/>
                <a:ea typeface="Comic Sans MS"/>
                <a:cs typeface="Comic Sans MS"/>
                <a:sym typeface="Comic Sans MS"/>
              </a:rPr>
              <a:t>   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 sz="3000">
                <a:latin typeface="Comic Sans MS"/>
                <a:ea typeface="Comic Sans MS"/>
                <a:cs typeface="Comic Sans MS"/>
                <a:sym typeface="Comic Sans MS"/>
              </a:rPr>
              <a:t>What’s next?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-GB" sz="2400">
                <a:latin typeface="Comic Sans MS"/>
                <a:ea typeface="Comic Sans MS"/>
                <a:cs typeface="Comic Sans MS"/>
                <a:sym typeface="Comic Sans MS"/>
              </a:rPr>
              <a:t>Ditty sheets.</a:t>
            </a:r>
          </a:p>
          <a:p>
            <a:pPr lvl="0">
              <a:spcBef>
                <a:spcPts val="0"/>
              </a:spcBef>
              <a:buNone/>
            </a:pPr>
            <a:r>
              <a:rPr lang="en-GB" sz="2400">
                <a:latin typeface="Comic Sans MS"/>
                <a:ea typeface="Comic Sans MS"/>
                <a:cs typeface="Comic Sans MS"/>
                <a:sym typeface="Comic Sans MS"/>
              </a:rPr>
              <a:t>Books and activities.</a:t>
            </a:r>
          </a:p>
          <a:p>
            <a:pPr lvl="0">
              <a:spcBef>
                <a:spcPts val="0"/>
              </a:spcBef>
              <a:buNone/>
            </a:pPr>
            <a:r>
              <a:rPr lang="en-GB" sz="2400">
                <a:latin typeface="Comic Sans MS"/>
                <a:ea typeface="Comic Sans MS"/>
                <a:cs typeface="Comic Sans MS"/>
                <a:sym typeface="Comic Sans MS"/>
              </a:rPr>
              <a:t>Red words.</a:t>
            </a:r>
          </a:p>
        </p:txBody>
      </p:sp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9875" y="599300"/>
            <a:ext cx="2571750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9575" y="2725925"/>
            <a:ext cx="2571750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1800" y="3044575"/>
            <a:ext cx="2382949" cy="170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300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 sz="3000">
                <a:latin typeface="Comic Sans MS"/>
                <a:ea typeface="Comic Sans MS"/>
                <a:cs typeface="Comic Sans MS"/>
                <a:sym typeface="Comic Sans MS"/>
              </a:rPr>
              <a:t>How can I help my child at home?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42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Share books that you love.</a:t>
            </a:r>
          </a:p>
          <a:p>
            <a:pPr lvl="0">
              <a:spcBef>
                <a:spcPts val="0"/>
              </a:spcBef>
              <a:buNone/>
            </a:pPr>
            <a:r>
              <a:rPr lang="en-GB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Read the books sent home together and write comments in your child’s Reading Record. We change books on a Monday, Wednesday and Friday.</a:t>
            </a:r>
          </a:p>
          <a:p>
            <a:pPr lvl="0">
              <a:spcBef>
                <a:spcPts val="0"/>
              </a:spcBef>
              <a:buNone/>
            </a:pPr>
            <a:r>
              <a:rPr lang="en-GB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games as suggested with the sounds that we have learnt each week.</a:t>
            </a:r>
          </a:p>
          <a:p>
            <a:pPr lvl="0">
              <a:spcBef>
                <a:spcPts val="0"/>
              </a:spcBef>
              <a:buNone/>
            </a:pPr>
            <a:r>
              <a:rPr lang="en-GB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Talk, play, enjoy experiences together!</a:t>
            </a:r>
          </a:p>
        </p:txBody>
      </p:sp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3025" y="3112225"/>
            <a:ext cx="2613774" cy="163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396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3000">
                <a:latin typeface="Comic Sans MS"/>
                <a:ea typeface="Comic Sans MS"/>
                <a:cs typeface="Comic Sans MS"/>
                <a:sym typeface="Comic Sans MS"/>
              </a:rPr>
              <a:t>Any Questions?</a:t>
            </a:r>
          </a:p>
          <a:p>
            <a:pPr lvl="0" algn="ctr">
              <a:spcBef>
                <a:spcPts val="0"/>
              </a:spcBef>
              <a:buNone/>
            </a:pP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en-GB">
                <a:latin typeface="Comic Sans MS"/>
                <a:ea typeface="Comic Sans MS"/>
                <a:cs typeface="Comic Sans MS"/>
                <a:sym typeface="Comic Sans MS"/>
              </a:rPr>
              <a:t>Have a play with the resources we use!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311700" y="4407850"/>
            <a:ext cx="8520600" cy="161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225" y="2031475"/>
            <a:ext cx="1708251" cy="253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9618" y="2031037"/>
            <a:ext cx="1822548" cy="243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2075" y="2084275"/>
            <a:ext cx="2048951" cy="2430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301</Words>
  <Application>Microsoft Office PowerPoint</Application>
  <PresentationFormat>On-screen Show (16:9)</PresentationFormat>
  <Paragraphs>39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Comic Sans MS</vt:lpstr>
      <vt:lpstr>Simple Light</vt:lpstr>
      <vt:lpstr>PowerPoint Presentation</vt:lpstr>
      <vt:lpstr>What is RWInc?</vt:lpstr>
      <vt:lpstr>Meet Fred! </vt:lpstr>
      <vt:lpstr>What do we do in a session?  Whole class- (Modelled by Mrs Watts) Introduce a new sound. Look at words that begin/end with the sound. Review sounds we have learnt so far. Fred talk words with that sound in them.  Small groups- Write the sound, make and read words, learn to spell with Fred Fingers.  Use lots of praise and encouragement- Marshmallow claps, Honk horns, Round of a claws, Fireworks, Hip, hip, hooray and lots more! </vt:lpstr>
      <vt:lpstr>What’s next?  Ditty sheets. Books and activities. Red words.</vt:lpstr>
      <vt:lpstr>How can I help my child at home?</vt:lpstr>
      <vt:lpstr>Any Questions?  Have a play with the resources we use!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Cara Watts</dc:creator>
  <cp:lastModifiedBy>Cara Watts</cp:lastModifiedBy>
  <cp:revision>1</cp:revision>
  <dcterms:modified xsi:type="dcterms:W3CDTF">2017-09-26T16:09:29Z</dcterms:modified>
</cp:coreProperties>
</file>